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1"/>
    <p:sldMasterId id="2147483666" r:id="rId2"/>
    <p:sldMasterId id="2147483689" r:id="rId3"/>
  </p:sldMasterIdLst>
  <p:notesMasterIdLst>
    <p:notesMasterId r:id="rId13"/>
  </p:notesMasterIdLst>
  <p:handoutMasterIdLst>
    <p:handoutMasterId r:id="rId14"/>
  </p:handoutMasterIdLst>
  <p:sldIdLst>
    <p:sldId id="397" r:id="rId4"/>
    <p:sldId id="403" r:id="rId5"/>
    <p:sldId id="406" r:id="rId6"/>
    <p:sldId id="407" r:id="rId7"/>
    <p:sldId id="408" r:id="rId8"/>
    <p:sldId id="410" r:id="rId9"/>
    <p:sldId id="411" r:id="rId10"/>
    <p:sldId id="412" r:id="rId11"/>
    <p:sldId id="400" r:id="rId12"/>
  </p:sldIdLst>
  <p:sldSz cx="12190413" cy="6859588"/>
  <p:notesSz cx="6858000" cy="9144000"/>
  <p:embeddedFontLst>
    <p:embeddedFont>
      <p:font typeface="굴림체" panose="020B0604020202020204" charset="-127"/>
      <p:regular r:id="rId15"/>
    </p:embeddedFont>
    <p:embeddedFont>
      <p:font typeface="Inter-Regular" panose="020B0604020202020204" charset="0"/>
      <p:regular r:id="rId16"/>
      <p:bold r:id="rId17"/>
    </p:embeddedFont>
    <p:embeddedFont>
      <p:font typeface="Roboto" panose="02000000000000000000" pitchFamily="2" charset="0"/>
      <p:regular r:id="rId18"/>
      <p:bold r:id="rId19"/>
      <p:italic r:id="rId20"/>
      <p:boldItalic r:id="rId21"/>
    </p:embeddedFont>
    <p:embeddedFont>
      <p:font typeface="Segoe UI" panose="020B0502040204020203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B5C2"/>
    <a:srgbClr val="088F9E"/>
    <a:srgbClr val="E2F4F6"/>
    <a:srgbClr val="CCEAEE"/>
    <a:srgbClr val="C5E7ED"/>
    <a:srgbClr val="009DD9"/>
    <a:srgbClr val="0F6FC6"/>
    <a:srgbClr val="ED7D31"/>
    <a:srgbClr val="9DD1EB"/>
    <a:srgbClr val="6F7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2222" autoAdjust="0"/>
  </p:normalViewPr>
  <p:slideViewPr>
    <p:cSldViewPr snapToGrid="0" showGuides="1">
      <p:cViewPr varScale="1">
        <p:scale>
          <a:sx n="64" d="100"/>
          <a:sy n="64" d="100"/>
        </p:scale>
        <p:origin x="1306" y="67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7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0.fntdata"/><Relationship Id="rId5" Type="http://schemas.openxmlformats.org/officeDocument/2006/relationships/slide" Target="slides/slide2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8/31/2026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‹N›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The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report's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real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value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is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turning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individual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country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experience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into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common capital: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every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regulator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 whatever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their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transition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stage,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has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a concrete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path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forward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—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informed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by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peers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who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have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already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walked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it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.</a:t>
            </a:r>
          </a:p>
          <a:p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Index: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Exec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Summ, Intro, 3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substance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Chapters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,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Conclusions</a:t>
            </a:r>
            <a:endParaRPr lang="it-IT" sz="1100" b="0" i="0" u="none" strike="noStrike" cap="none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8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final</a:t>
            </a:r>
            <a:r>
              <a:rPr lang="it-IT" sz="11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it-IT" sz="1100" b="0" i="0" u="none" strike="noStrike" cap="non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reccomendations</a:t>
            </a:r>
            <a:endParaRPr lang="it-IT" sz="1100" b="0" i="0" u="none" strike="noStrike" cap="none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75404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hyperlink" Target="https://erranet.org/emer-com-report-dso-network-tariff-structur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rranet.org/research-papers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erranet.org/erra-workshop-energy-communities/" TargetMode="Externa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39543" y="218942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i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WFER Session 3a</a:t>
            </a:r>
            <a:br>
              <a:rPr lang="en-US" sz="3600" b="1" i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Energy transition, grid investments </a:t>
            </a:r>
            <a:b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network tariffs </a:t>
            </a:r>
          </a:p>
          <a:p>
            <a:endParaRPr lang="en-US" sz="3600" b="1" i="1" dirty="0">
              <a:solidFill>
                <a:srgbClr val="088F9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b="1" i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Luca Lo Schiavo</a:t>
            </a:r>
          </a:p>
          <a:p>
            <a:r>
              <a:rPr lang="en-US" sz="3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ERRA</a:t>
            </a:r>
            <a:r>
              <a:rPr lang="en-US" sz="3600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Research Unit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31277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Tbilisi, session 3a	22 Sept.2026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45CB62B0-AE8F-4638-EFB3-8A503CDFB4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6763" y="281857"/>
            <a:ext cx="1113957" cy="1113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>
          <a:xfrm>
            <a:off x="558800" y="514615"/>
            <a:ext cx="9142413" cy="486304"/>
          </a:xfrm>
        </p:spPr>
        <p:txBody>
          <a:bodyPr/>
          <a:lstStyle/>
          <a:p>
            <a:r>
              <a:rPr lang="it-IT" dirty="0"/>
              <a:t>ERRA </a:t>
            </a:r>
            <a:r>
              <a:rPr lang="it-IT" dirty="0" err="1"/>
              <a:t>as</a:t>
            </a:r>
            <a:r>
              <a:rPr lang="it-IT" dirty="0"/>
              <a:t> a </a:t>
            </a:r>
            <a:r>
              <a:rPr lang="it-IT" dirty="0" err="1"/>
              <a:t>shared</a:t>
            </a:r>
            <a:r>
              <a:rPr lang="it-IT" dirty="0"/>
              <a:t> </a:t>
            </a:r>
            <a:r>
              <a:rPr lang="it-IT" dirty="0" err="1"/>
              <a:t>platform</a:t>
            </a:r>
            <a:r>
              <a:rPr lang="it-IT" dirty="0"/>
              <a:t> </a:t>
            </a:r>
            <a:br>
              <a:rPr lang="it-IT" dirty="0"/>
            </a:br>
            <a:r>
              <a:rPr lang="it-IT" dirty="0"/>
              <a:t>for </a:t>
            </a:r>
            <a:r>
              <a:rPr lang="it-IT" dirty="0" err="1"/>
              <a:t>regulatory</a:t>
            </a:r>
            <a:r>
              <a:rPr lang="it-IT" dirty="0"/>
              <a:t> leadership</a:t>
            </a:r>
            <a:endParaRPr lang="en-US" dirty="0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558800" y="2273986"/>
            <a:ext cx="7548880" cy="3523721"/>
          </a:xfrm>
        </p:spPr>
        <p:txBody>
          <a:bodyPr/>
          <a:lstStyle/>
          <a:p>
            <a:r>
              <a:rPr lang="en-US" sz="2800" b="1" dirty="0"/>
              <a:t>DSO network tariff structure</a:t>
            </a:r>
          </a:p>
          <a:p>
            <a:r>
              <a:rPr lang="en-US" sz="2800" dirty="0"/>
              <a:t>A regulatory tool for future-proof power systems</a:t>
            </a:r>
          </a:p>
          <a:p>
            <a:r>
              <a:rPr lang="en-US" sz="2800" dirty="0"/>
              <a:t>17 </a:t>
            </a:r>
            <a:r>
              <a:rPr lang="en-US" sz="2800" b="1" dirty="0">
                <a:solidFill>
                  <a:srgbClr val="C00000"/>
                </a:solidFill>
              </a:rPr>
              <a:t>ERRA</a:t>
            </a:r>
            <a:r>
              <a:rPr lang="en-US" sz="2800" dirty="0"/>
              <a:t> countries actively participating</a:t>
            </a:r>
          </a:p>
          <a:p>
            <a:r>
              <a:rPr lang="en-US" sz="2800" dirty="0"/>
              <a:t>Coauthors: </a:t>
            </a:r>
          </a:p>
          <a:p>
            <a:pPr lvl="1"/>
            <a:r>
              <a:rPr lang="en-US" sz="1800" dirty="0"/>
              <a:t>Lia Gvazava (GNERC Georgia), Coordinator</a:t>
            </a:r>
          </a:p>
          <a:p>
            <a:pPr lvl="1"/>
            <a:r>
              <a:rPr lang="en-US" sz="1800" dirty="0"/>
              <a:t>Anastasija Stefanovska-Angelovski (ERC North Macedonia)</a:t>
            </a:r>
          </a:p>
          <a:p>
            <a:pPr lvl="1"/>
            <a:r>
              <a:rPr lang="en-US" sz="1800" dirty="0"/>
              <a:t>Fatima Sifer </a:t>
            </a:r>
            <a:r>
              <a:rPr lang="en-US" sz="1800" dirty="0" err="1"/>
              <a:t>Kacet</a:t>
            </a:r>
            <a:r>
              <a:rPr lang="en-US" sz="1800" dirty="0"/>
              <a:t> (CREG Algeria)</a:t>
            </a:r>
          </a:p>
          <a:p>
            <a:pPr lvl="1"/>
            <a:r>
              <a:rPr lang="en-US" sz="1800" dirty="0"/>
              <a:t>Suleman Yahya Alajlan and Hessa Alshunaybir (SERA Saudi Arabia)</a:t>
            </a:r>
          </a:p>
          <a:p>
            <a:pPr lvl="1"/>
            <a:r>
              <a:rPr lang="en-US" sz="1800" dirty="0"/>
              <a:t>Luca Lo Schiavo and Mikheil Odisharia (ERRA Research Unit)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13"/>
          </p:nvPr>
        </p:nvSpPr>
        <p:spPr>
          <a:xfrm>
            <a:off x="558800" y="1277193"/>
            <a:ext cx="7660640" cy="1012613"/>
          </a:xfrm>
        </p:spPr>
        <p:txBody>
          <a:bodyPr/>
          <a:lstStyle/>
          <a:p>
            <a:r>
              <a:rPr lang="en-US" sz="3200" dirty="0"/>
              <a:t>Report of Economic Regulation </a:t>
            </a:r>
            <a:br>
              <a:rPr lang="en-US" sz="3200" dirty="0"/>
            </a:br>
            <a:r>
              <a:rPr lang="en-US" sz="3200" dirty="0"/>
              <a:t>and Electricity Markets Committee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8C6DA024-8804-DB61-6B68-A7916958E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2909" y="177303"/>
            <a:ext cx="668262" cy="668262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C5EE4035-EBC6-C728-77D5-EB5141B9DA36}"/>
              </a:ext>
            </a:extLst>
          </p:cNvPr>
          <p:cNvSpPr/>
          <p:nvPr/>
        </p:nvSpPr>
        <p:spPr>
          <a:xfrm>
            <a:off x="4979416" y="6140436"/>
            <a:ext cx="7080584" cy="4090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hlinkClick r:id="rId4"/>
              </a:rPr>
              <a:t>https://erranet.org/emer-com-report-dso-network-tariff-structure/</a:t>
            </a:r>
            <a:r>
              <a:rPr lang="hu-HU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it-IT"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F7E00BE4-92D2-456E-428B-41468F4AD5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640000" y="1080000"/>
            <a:ext cx="3420000" cy="483741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5833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5B006-1819-0766-1F48-CA5D2D0B3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D0A9DA6-C0DF-EB4D-8448-A585EE9D3B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6154" y="1773926"/>
            <a:ext cx="4587583" cy="3669242"/>
          </a:xfrm>
        </p:spPr>
        <p:txBody>
          <a:bodyPr/>
          <a:lstStyle/>
          <a:p>
            <a:pPr>
              <a:buClr>
                <a:srgbClr val="44B5C2"/>
              </a:buClr>
            </a:pPr>
            <a:r>
              <a:rPr lang="it-IT" sz="2800" dirty="0"/>
              <a:t>The survey shows </a:t>
            </a:r>
            <a:r>
              <a:rPr lang="it-IT" sz="2800" dirty="0" err="1"/>
              <a:t>how</a:t>
            </a:r>
            <a:r>
              <a:rPr lang="it-IT" sz="2800" dirty="0"/>
              <a:t> </a:t>
            </a:r>
            <a:br>
              <a:rPr lang="it-IT" sz="2800" dirty="0"/>
            </a:br>
            <a:r>
              <a:rPr lang="it-IT" sz="2800" dirty="0" err="1"/>
              <a:t>much</a:t>
            </a:r>
            <a:r>
              <a:rPr lang="it-IT" sz="2800" dirty="0"/>
              <a:t> common ground </a:t>
            </a:r>
            <a:r>
              <a:rPr lang="it-IT" sz="2800" b="1" dirty="0">
                <a:solidFill>
                  <a:srgbClr val="C00000"/>
                </a:solidFill>
              </a:rPr>
              <a:t>ERRA</a:t>
            </a:r>
            <a:r>
              <a:rPr lang="it-IT" sz="2800" dirty="0"/>
              <a:t> </a:t>
            </a:r>
            <a:r>
              <a:rPr lang="it-IT" sz="2800" dirty="0" err="1"/>
              <a:t>regulators</a:t>
            </a:r>
            <a:r>
              <a:rPr lang="it-IT" sz="2800" dirty="0"/>
              <a:t> </a:t>
            </a:r>
            <a:r>
              <a:rPr lang="it-IT" sz="2800" dirty="0" err="1"/>
              <a:t>already</a:t>
            </a:r>
            <a:r>
              <a:rPr lang="it-IT" sz="2800" dirty="0"/>
              <a:t> stand on: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44B5C2"/>
              </a:buClr>
              <a:buFont typeface="Arial" panose="020B0604020202020204" pitchFamily="34" charset="0"/>
              <a:buChar char="•"/>
            </a:pPr>
            <a:r>
              <a:rPr lang="it-IT" sz="2800" dirty="0" err="1"/>
              <a:t>avoiding</a:t>
            </a:r>
            <a:r>
              <a:rPr lang="it-IT" sz="2800" dirty="0"/>
              <a:t> cross-</a:t>
            </a:r>
            <a:r>
              <a:rPr lang="it-IT" sz="2800" dirty="0" err="1"/>
              <a:t>subsidies</a:t>
            </a:r>
            <a:r>
              <a:rPr lang="it-IT" sz="2800" dirty="0"/>
              <a:t>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44B5C2"/>
              </a:buClr>
              <a:buFont typeface="Arial" panose="020B0604020202020204" pitchFamily="34" charset="0"/>
              <a:buChar char="•"/>
            </a:pPr>
            <a:r>
              <a:rPr lang="it-IT" sz="2800" dirty="0"/>
              <a:t>cost recovery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44B5C2"/>
              </a:buClr>
              <a:buFont typeface="Arial" panose="020B0604020202020204" pitchFamily="34" charset="0"/>
              <a:buChar char="•"/>
            </a:pPr>
            <a:r>
              <a:rPr lang="it-IT" sz="2800" dirty="0"/>
              <a:t>cost-</a:t>
            </a:r>
            <a:r>
              <a:rPr lang="it-IT" sz="2800" dirty="0" err="1"/>
              <a:t>reflectivity</a:t>
            </a:r>
            <a:endParaRPr lang="it-IT" sz="2800" dirty="0"/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44B5C2"/>
              </a:buClr>
              <a:buFont typeface="Arial" panose="020B0604020202020204" pitchFamily="34" charset="0"/>
              <a:buChar char="•"/>
            </a:pPr>
            <a:r>
              <a:rPr lang="it-IT" sz="2800" dirty="0" err="1"/>
              <a:t>transparency</a:t>
            </a:r>
            <a:r>
              <a:rPr lang="it-IT" sz="2800" dirty="0"/>
              <a:t>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44B5C2"/>
              </a:buClr>
              <a:buFont typeface="Arial" panose="020B0604020202020204" pitchFamily="34" charset="0"/>
              <a:buChar char="•"/>
            </a:pPr>
            <a:r>
              <a:rPr lang="it-IT" sz="2800" dirty="0"/>
              <a:t>equity/</a:t>
            </a:r>
            <a:r>
              <a:rPr lang="it-IT" sz="2800" dirty="0" err="1"/>
              <a:t>fairness</a:t>
            </a:r>
            <a:endParaRPr lang="it-IT" sz="2800" dirty="0"/>
          </a:p>
          <a:p>
            <a:pPr>
              <a:spcBef>
                <a:spcPts val="0"/>
              </a:spcBef>
              <a:spcAft>
                <a:spcPts val="300"/>
              </a:spcAft>
              <a:buClr>
                <a:srgbClr val="44B5C2"/>
              </a:buClr>
            </a:pPr>
            <a:r>
              <a:rPr lang="it-IT" sz="2800" dirty="0"/>
              <a:t>are </a:t>
            </a:r>
            <a:r>
              <a:rPr lang="it-IT" sz="2800" dirty="0" err="1"/>
              <a:t>written</a:t>
            </a:r>
            <a:r>
              <a:rPr lang="it-IT" sz="2800" dirty="0"/>
              <a:t> </a:t>
            </a:r>
            <a:r>
              <a:rPr lang="it-IT" sz="2800" dirty="0" err="1"/>
              <a:t>into</a:t>
            </a:r>
            <a:r>
              <a:rPr lang="it-IT" sz="2800" dirty="0"/>
              <a:t> </a:t>
            </a:r>
            <a:r>
              <a:rPr lang="it-IT" sz="2800" dirty="0" err="1"/>
              <a:t>regulation</a:t>
            </a:r>
            <a:r>
              <a:rPr lang="it-IT" sz="2800" dirty="0"/>
              <a:t> in </a:t>
            </a:r>
            <a:r>
              <a:rPr lang="it-IT" sz="2800" dirty="0" err="1"/>
              <a:t>nearly</a:t>
            </a:r>
            <a:r>
              <a:rPr lang="it-IT" sz="2800" dirty="0"/>
              <a:t> </a:t>
            </a:r>
            <a:r>
              <a:rPr lang="it-IT" sz="2800" dirty="0" err="1"/>
              <a:t>every</a:t>
            </a:r>
            <a:r>
              <a:rPr lang="it-IT" sz="2800" dirty="0"/>
              <a:t> </a:t>
            </a:r>
            <a:r>
              <a:rPr lang="it-IT" sz="2800" dirty="0" err="1"/>
              <a:t>member</a:t>
            </a:r>
            <a:r>
              <a:rPr lang="it-IT" sz="2800" dirty="0"/>
              <a:t> country.</a:t>
            </a:r>
            <a:endParaRPr lang="en-US" sz="2800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7BCF690-BCBD-D24C-EB5A-12F2865EFE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00" y="522574"/>
            <a:ext cx="9142413" cy="486304"/>
          </a:xfrm>
        </p:spPr>
        <p:txBody>
          <a:bodyPr/>
          <a:lstStyle/>
          <a:p>
            <a:r>
              <a:rPr lang="it-IT" dirty="0" err="1"/>
              <a:t>Principles</a:t>
            </a:r>
            <a:r>
              <a:rPr lang="it-IT" dirty="0"/>
              <a:t> </a:t>
            </a:r>
            <a:r>
              <a:rPr lang="it-IT" dirty="0" err="1"/>
              <a:t>formally</a:t>
            </a:r>
            <a:r>
              <a:rPr lang="it-IT" dirty="0"/>
              <a:t> </a:t>
            </a:r>
            <a:r>
              <a:rPr lang="it-IT" dirty="0" err="1"/>
              <a:t>specified</a:t>
            </a:r>
            <a:r>
              <a:rPr lang="it-IT" dirty="0"/>
              <a:t> </a:t>
            </a:r>
            <a:br>
              <a:rPr lang="it-IT" dirty="0"/>
            </a:br>
            <a:r>
              <a:rPr lang="it-IT" dirty="0"/>
              <a:t>in </a:t>
            </a:r>
            <a:r>
              <a:rPr lang="it-IT" dirty="0" err="1"/>
              <a:t>regulations</a:t>
            </a:r>
            <a:r>
              <a:rPr lang="it-IT" dirty="0"/>
              <a:t> for DSO </a:t>
            </a:r>
            <a:r>
              <a:rPr lang="it-IT" dirty="0" err="1"/>
              <a:t>tariff</a:t>
            </a:r>
            <a:r>
              <a:rPr lang="it-IT" dirty="0"/>
              <a:t> design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5A26112-1F22-C4D5-C2FD-9B5135CE19F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58800" y="1030454"/>
            <a:ext cx="5585077" cy="685800"/>
          </a:xfrm>
        </p:spPr>
        <p:txBody>
          <a:bodyPr/>
          <a:lstStyle/>
          <a:p>
            <a:r>
              <a:rPr lang="en-US" dirty="0"/>
              <a:t>Common grounds below diversity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FE6F82F-332F-160B-170B-62A167588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7958" y="2165685"/>
            <a:ext cx="6726696" cy="3456180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9" name="Picture 1">
            <a:extLst>
              <a:ext uri="{FF2B5EF4-FFF2-40B4-BE49-F238E27FC236}">
                <a16:creationId xmlns:a16="http://schemas.microsoft.com/office/drawing/2014/main" id="{49B5FFFE-0BE4-B034-D808-6FAE9C436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2909" y="177303"/>
            <a:ext cx="668262" cy="66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245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7879E-4E6E-1D7A-DAE3-0DD8A78D0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91BF31C-439B-3BA6-A5C3-4E3C9AC8EC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8026" y="2103040"/>
            <a:ext cx="5742614" cy="3352160"/>
          </a:xfrm>
        </p:spPr>
        <p:txBody>
          <a:bodyPr/>
          <a:lstStyle/>
          <a:p>
            <a:pPr>
              <a:buClr>
                <a:srgbClr val="44B5C2"/>
              </a:buClr>
            </a:pPr>
            <a:r>
              <a:rPr lang="it-IT" sz="2800" dirty="0" err="1"/>
              <a:t>Most</a:t>
            </a:r>
            <a:r>
              <a:rPr lang="it-IT" sz="2800" dirty="0"/>
              <a:t> </a:t>
            </a:r>
            <a:r>
              <a:rPr lang="it-IT" sz="2800" b="1" dirty="0">
                <a:solidFill>
                  <a:srgbClr val="C00000"/>
                </a:solidFill>
              </a:rPr>
              <a:t>ERRA</a:t>
            </a:r>
            <a:r>
              <a:rPr lang="it-IT" sz="2800" dirty="0"/>
              <a:t> r</a:t>
            </a:r>
            <a:r>
              <a:rPr lang="en-US" sz="2800" dirty="0" err="1"/>
              <a:t>egulators</a:t>
            </a:r>
            <a:r>
              <a:rPr lang="en-US" sz="2800" dirty="0"/>
              <a:t> already introduced capacity-based charges for MV/HV customers</a:t>
            </a:r>
          </a:p>
          <a:p>
            <a:pPr>
              <a:buClr>
                <a:srgbClr val="44B5C2"/>
              </a:buClr>
            </a:pPr>
            <a:r>
              <a:rPr lang="en-US" sz="2800" dirty="0"/>
              <a:t>T</a:t>
            </a:r>
            <a:r>
              <a:rPr lang="it-IT" sz="2800" dirty="0"/>
              <a:t>he </a:t>
            </a:r>
            <a:r>
              <a:rPr lang="en-US" sz="2800" dirty="0"/>
              <a:t>direction of travel </a:t>
            </a:r>
            <a:br>
              <a:rPr lang="en-US" sz="2800" dirty="0"/>
            </a:br>
            <a:r>
              <a:rPr lang="en-US" sz="2800" dirty="0"/>
              <a:t>— away from pure volumetric recovery and toward cost-reflective, capacity-based charging — is already set and grounded also far Low-Voltage customers; what varies is the pace.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14BC79-2793-8B2F-E3E1-452901E9EA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00" y="522574"/>
            <a:ext cx="9142413" cy="486304"/>
          </a:xfrm>
        </p:spPr>
        <p:txBody>
          <a:bodyPr/>
          <a:lstStyle/>
          <a:p>
            <a:r>
              <a:rPr lang="it-IT" dirty="0" err="1"/>
              <a:t>Structure</a:t>
            </a:r>
            <a:r>
              <a:rPr lang="it-IT" dirty="0"/>
              <a:t> </a:t>
            </a:r>
            <a:br>
              <a:rPr lang="it-IT" dirty="0"/>
            </a:br>
            <a:r>
              <a:rPr lang="it-IT" dirty="0"/>
              <a:t>of Distribution </a:t>
            </a:r>
            <a:r>
              <a:rPr lang="it-IT" dirty="0" err="1"/>
              <a:t>Tariffs</a:t>
            </a:r>
            <a:r>
              <a:rPr lang="it-IT" dirty="0"/>
              <a:t> /1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A99A49-91C5-0D6A-0F67-321E2E8587F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58800" y="1030454"/>
            <a:ext cx="5998411" cy="1038978"/>
          </a:xfrm>
        </p:spPr>
        <p:txBody>
          <a:bodyPr/>
          <a:lstStyle/>
          <a:p>
            <a:r>
              <a:rPr lang="it-IT" dirty="0" err="1"/>
              <a:t>Moving</a:t>
            </a:r>
            <a:r>
              <a:rPr lang="it-IT" dirty="0"/>
              <a:t> </a:t>
            </a:r>
            <a:r>
              <a:rPr lang="it-IT" dirty="0" err="1"/>
              <a:t>beyond</a:t>
            </a:r>
            <a:r>
              <a:rPr lang="it-IT" dirty="0"/>
              <a:t> pure </a:t>
            </a:r>
            <a:r>
              <a:rPr lang="it-IT" dirty="0" err="1"/>
              <a:t>volumetric</a:t>
            </a:r>
            <a:r>
              <a:rPr lang="it-IT" dirty="0"/>
              <a:t> recovery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FD28E06-FBA1-2E25-F002-AF10E85CC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7211" y="1113701"/>
            <a:ext cx="5410166" cy="5387482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4CF244BA-A5B3-8CAE-6FA5-B775CC633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2909" y="177303"/>
            <a:ext cx="668262" cy="66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061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49E20-9CF5-BBE1-9C6A-B14E3055B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8676382-9762-258B-CD0B-B70FEE5E1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7831" y="1730060"/>
            <a:ext cx="7742751" cy="1038978"/>
          </a:xfrm>
        </p:spPr>
        <p:txBody>
          <a:bodyPr/>
          <a:lstStyle/>
          <a:p>
            <a:pPr>
              <a:buClr>
                <a:srgbClr val="44B5C2"/>
              </a:buClr>
            </a:pPr>
            <a:r>
              <a:rPr lang="it-IT" sz="2800" dirty="0"/>
              <a:t>A large scale survey (37 </a:t>
            </a:r>
            <a:r>
              <a:rPr lang="it-IT" sz="2800" dirty="0" err="1"/>
              <a:t>regulators</a:t>
            </a:r>
            <a:r>
              <a:rPr lang="it-IT" sz="2800" dirty="0"/>
              <a:t>, of </a:t>
            </a:r>
            <a:r>
              <a:rPr lang="it-IT" sz="2800" dirty="0" err="1"/>
              <a:t>which</a:t>
            </a:r>
            <a:r>
              <a:rPr lang="it-IT" sz="2800" dirty="0"/>
              <a:t> 36 </a:t>
            </a:r>
            <a:r>
              <a:rPr lang="it-IT" sz="2800" dirty="0" err="1"/>
              <a:t>electricity</a:t>
            </a:r>
            <a:r>
              <a:rPr lang="it-IT" sz="2800" dirty="0"/>
              <a:t> </a:t>
            </a:r>
            <a:r>
              <a:rPr lang="it-IT" sz="2800" dirty="0" err="1"/>
              <a:t>regulators</a:t>
            </a:r>
            <a:r>
              <a:rPr lang="it-IT" sz="2800" dirty="0"/>
              <a:t>) on 13 </a:t>
            </a:r>
            <a:r>
              <a:rPr lang="it-IT" sz="2800" dirty="0" err="1"/>
              <a:t>different</a:t>
            </a:r>
            <a:r>
              <a:rPr lang="it-IT" sz="2800" dirty="0"/>
              <a:t> </a:t>
            </a:r>
            <a:r>
              <a:rPr lang="it-IT" sz="2800" dirty="0" err="1"/>
              <a:t>regulatory</a:t>
            </a:r>
            <a:r>
              <a:rPr lang="it-IT" sz="2800" dirty="0"/>
              <a:t>  </a:t>
            </a:r>
            <a:r>
              <a:rPr lang="it-IT" sz="2800" dirty="0" err="1"/>
              <a:t>dimensions</a:t>
            </a:r>
            <a:endParaRPr lang="it-IT" sz="2800" dirty="0"/>
          </a:p>
          <a:p>
            <a:pPr>
              <a:buClr>
                <a:srgbClr val="44B5C2"/>
              </a:buClr>
            </a:pPr>
            <a:endParaRPr lang="it-IT" sz="2800" b="1" i="1" dirty="0"/>
          </a:p>
          <a:p>
            <a:pPr>
              <a:buClr>
                <a:srgbClr val="44B5C2"/>
              </a:buClr>
            </a:pPr>
            <a:r>
              <a:rPr lang="it-IT" sz="2800" b="1" i="1" dirty="0"/>
              <a:t>How far from </a:t>
            </a:r>
            <a:r>
              <a:rPr lang="it-IT" sz="2800" b="1" i="1" dirty="0" err="1"/>
              <a:t>volumetric-only</a:t>
            </a:r>
            <a:r>
              <a:rPr lang="it-IT" sz="2800" b="1" i="1" dirty="0"/>
              <a:t> are </a:t>
            </a:r>
            <a:r>
              <a:rPr lang="it-IT" sz="2800" b="1" i="1" dirty="0" err="1"/>
              <a:t>electricity</a:t>
            </a:r>
            <a:r>
              <a:rPr lang="it-IT" sz="2800" b="1" i="1" dirty="0"/>
              <a:t> </a:t>
            </a:r>
            <a:br>
              <a:rPr lang="it-IT" sz="2800" b="1" i="1" dirty="0"/>
            </a:br>
            <a:r>
              <a:rPr lang="it-IT" sz="2800" b="1" i="1" dirty="0" err="1"/>
              <a:t>distrib.network</a:t>
            </a:r>
            <a:r>
              <a:rPr lang="it-IT" sz="2800" b="1" i="1" dirty="0"/>
              <a:t> </a:t>
            </a:r>
            <a:r>
              <a:rPr lang="it-IT" sz="2800" b="1" i="1" dirty="0" err="1"/>
              <a:t>tariffs</a:t>
            </a:r>
            <a:r>
              <a:rPr lang="it-IT" sz="2800" b="1" i="1" dirty="0"/>
              <a:t> for </a:t>
            </a:r>
            <a:r>
              <a:rPr lang="it-IT" sz="2800" b="1" i="1" dirty="0" err="1"/>
              <a:t>household</a:t>
            </a:r>
            <a:r>
              <a:rPr lang="it-IT" sz="2800" b="1" i="1" dirty="0"/>
              <a:t> customers?</a:t>
            </a:r>
            <a:endParaRPr lang="en-US" sz="2800" b="1" i="1" dirty="0"/>
          </a:p>
          <a:p>
            <a:pPr>
              <a:buClr>
                <a:srgbClr val="44B5C2"/>
              </a:buClr>
            </a:pPr>
            <a:endParaRPr lang="en-US" sz="2800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D2B56C2-A041-7B29-82E3-A6335F0A2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00" y="522574"/>
            <a:ext cx="9142413" cy="486304"/>
          </a:xfrm>
        </p:spPr>
        <p:txBody>
          <a:bodyPr/>
          <a:lstStyle/>
          <a:p>
            <a:r>
              <a:rPr lang="it-IT" dirty="0" err="1"/>
              <a:t>Structure</a:t>
            </a:r>
            <a:r>
              <a:rPr lang="it-IT" dirty="0"/>
              <a:t> </a:t>
            </a:r>
            <a:br>
              <a:rPr lang="it-IT" dirty="0"/>
            </a:br>
            <a:r>
              <a:rPr lang="it-IT" dirty="0"/>
              <a:t>of Distribution </a:t>
            </a:r>
            <a:r>
              <a:rPr lang="it-IT" dirty="0" err="1"/>
              <a:t>Tariffs</a:t>
            </a:r>
            <a:r>
              <a:rPr lang="it-IT" dirty="0"/>
              <a:t> /2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C68C73-461A-5664-2A10-451B62B9817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58800" y="657474"/>
            <a:ext cx="7881782" cy="1038978"/>
          </a:xfrm>
        </p:spPr>
        <p:txBody>
          <a:bodyPr/>
          <a:lstStyle/>
          <a:p>
            <a:r>
              <a:rPr lang="it-IT" dirty="0"/>
              <a:t>A </a:t>
            </a:r>
            <a:r>
              <a:rPr lang="it-IT" dirty="0" err="1"/>
              <a:t>confirmation</a:t>
            </a:r>
            <a:r>
              <a:rPr lang="it-IT" dirty="0"/>
              <a:t> from </a:t>
            </a:r>
            <a:r>
              <a:rPr lang="it-IT" dirty="0">
                <a:solidFill>
                  <a:srgbClr val="C00000"/>
                </a:solidFill>
              </a:rPr>
              <a:t>ERRA</a:t>
            </a:r>
            <a:r>
              <a:rPr lang="it-IT" dirty="0"/>
              <a:t> </a:t>
            </a:r>
            <a:r>
              <a:rPr lang="it-IT" i="1" dirty="0">
                <a:solidFill>
                  <a:srgbClr val="C00000"/>
                </a:solidFill>
              </a:rPr>
              <a:t>MAPPING </a:t>
            </a:r>
            <a:r>
              <a:rPr lang="it-IT" dirty="0"/>
              <a:t>Report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607EDCB-8779-A8F2-955D-E71C0D0EE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271" y="1176963"/>
            <a:ext cx="3420000" cy="489891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A306389D-BFE4-6D52-BA9D-1643A148104E}"/>
              </a:ext>
            </a:extLst>
          </p:cNvPr>
          <p:cNvSpPr/>
          <p:nvPr/>
        </p:nvSpPr>
        <p:spPr>
          <a:xfrm>
            <a:off x="1263731" y="5178149"/>
            <a:ext cx="924560" cy="6299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>
                <a:solidFill>
                  <a:schemeClr val="accent3"/>
                </a:solidFill>
              </a:rPr>
              <a:t>N=3</a:t>
            </a:r>
            <a:endParaRPr lang="it-IT" b="1" dirty="0">
              <a:solidFill>
                <a:schemeClr val="accent3"/>
              </a:solidFill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568B365-A717-36CC-04A1-6934287FA1D5}"/>
              </a:ext>
            </a:extLst>
          </p:cNvPr>
          <p:cNvSpPr/>
          <p:nvPr/>
        </p:nvSpPr>
        <p:spPr>
          <a:xfrm>
            <a:off x="2188291" y="5178149"/>
            <a:ext cx="924560" cy="6299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chemeClr val="bg1"/>
                </a:solidFill>
              </a:rPr>
              <a:t>N=15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C115901-50A7-8532-EC56-E778041F3111}"/>
              </a:ext>
            </a:extLst>
          </p:cNvPr>
          <p:cNvSpPr/>
          <p:nvPr/>
        </p:nvSpPr>
        <p:spPr>
          <a:xfrm>
            <a:off x="3112851" y="5178149"/>
            <a:ext cx="924560" cy="6299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chemeClr val="bg1"/>
                </a:solidFill>
              </a:rPr>
              <a:t>N=11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433AC1E-93B8-9B19-C32D-AD37A58B9F2A}"/>
              </a:ext>
            </a:extLst>
          </p:cNvPr>
          <p:cNvSpPr/>
          <p:nvPr/>
        </p:nvSpPr>
        <p:spPr>
          <a:xfrm>
            <a:off x="4037411" y="5178149"/>
            <a:ext cx="924560" cy="62992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chemeClr val="bg1"/>
                </a:solidFill>
              </a:rPr>
              <a:t>N=4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C23C463-0374-74EF-2842-2F697E120154}"/>
              </a:ext>
            </a:extLst>
          </p:cNvPr>
          <p:cNvSpPr/>
          <p:nvPr/>
        </p:nvSpPr>
        <p:spPr>
          <a:xfrm>
            <a:off x="4961971" y="5178149"/>
            <a:ext cx="924560" cy="6299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chemeClr val="bg1"/>
                </a:solidFill>
              </a:rPr>
              <a:t>N=2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6DDF7EB1-F78C-468D-431C-46FD474C10AD}"/>
              </a:ext>
            </a:extLst>
          </p:cNvPr>
          <p:cNvSpPr/>
          <p:nvPr/>
        </p:nvSpPr>
        <p:spPr>
          <a:xfrm>
            <a:off x="2128602" y="5082618"/>
            <a:ext cx="1968498" cy="860984"/>
          </a:xfrm>
          <a:prstGeom prst="ellipse">
            <a:avLst/>
          </a:prstGeom>
          <a:noFill/>
          <a:ln w="31750">
            <a:solidFill>
              <a:srgbClr val="C0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832B186D-F26C-2EEE-93BA-BD28C6A834AF}"/>
              </a:ext>
            </a:extLst>
          </p:cNvPr>
          <p:cNvSpPr txBox="1"/>
          <p:nvPr/>
        </p:nvSpPr>
        <p:spPr>
          <a:xfrm>
            <a:off x="1239667" y="4620952"/>
            <a:ext cx="10222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Segoe UI" panose="020B0502040204020203" pitchFamily="34" charset="0"/>
              </a:rPr>
              <a:t>Group 0</a:t>
            </a:r>
            <a:br>
              <a:rPr lang="en-US" sz="1200" dirty="0">
                <a:latin typeface="Segoe UI" panose="020B0502040204020203" pitchFamily="34" charset="0"/>
              </a:rPr>
            </a:br>
            <a:r>
              <a:rPr lang="en-US" sz="1200" dirty="0">
                <a:latin typeface="Segoe UI" panose="020B0502040204020203" pitchFamily="34" charset="0"/>
              </a:rPr>
              <a:t>unseparated</a:t>
            </a:r>
            <a:endParaRPr lang="it-IT" sz="1200" dirty="0">
              <a:latin typeface="Segoe UI" panose="020B0502040204020203" pitchFamily="34" charset="0"/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012A698B-4A35-D3C8-FFF8-EF2D71233578}"/>
              </a:ext>
            </a:extLst>
          </p:cNvPr>
          <p:cNvSpPr txBox="1"/>
          <p:nvPr/>
        </p:nvSpPr>
        <p:spPr>
          <a:xfrm>
            <a:off x="2177018" y="4620952"/>
            <a:ext cx="10222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Segoe UI" panose="020B0502040204020203" pitchFamily="34" charset="0"/>
              </a:rPr>
              <a:t>Group 1</a:t>
            </a:r>
            <a:br>
              <a:rPr lang="en-US" sz="1200" dirty="0">
                <a:latin typeface="Segoe UI" panose="020B0502040204020203" pitchFamily="34" charset="0"/>
              </a:rPr>
            </a:br>
            <a:r>
              <a:rPr lang="en-US" sz="1200" dirty="0">
                <a:latin typeface="Segoe UI" panose="020B0502040204020203" pitchFamily="34" charset="0"/>
              </a:rPr>
              <a:t>100% </a:t>
            </a:r>
            <a:r>
              <a:rPr lang="en-US" sz="1200" dirty="0" err="1">
                <a:latin typeface="Segoe UI" panose="020B0502040204020203" pitchFamily="34" charset="0"/>
              </a:rPr>
              <a:t>volum</a:t>
            </a:r>
            <a:endParaRPr lang="it-IT" sz="1200" dirty="0">
              <a:latin typeface="Segoe UI" panose="020B0502040204020203" pitchFamily="34" charset="0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86427A85-EEDA-2BF0-0E2C-DEC71F1E24EC}"/>
              </a:ext>
            </a:extLst>
          </p:cNvPr>
          <p:cNvSpPr txBox="1"/>
          <p:nvPr/>
        </p:nvSpPr>
        <p:spPr>
          <a:xfrm>
            <a:off x="3114369" y="4620952"/>
            <a:ext cx="10222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Segoe UI" panose="020B0502040204020203" pitchFamily="34" charset="0"/>
              </a:rPr>
              <a:t>Group 2</a:t>
            </a:r>
            <a:br>
              <a:rPr lang="en-US" sz="1200" b="1" dirty="0">
                <a:latin typeface="Segoe UI" panose="020B0502040204020203" pitchFamily="34" charset="0"/>
              </a:rPr>
            </a:br>
            <a:r>
              <a:rPr lang="en-US" sz="1200" dirty="0">
                <a:latin typeface="Segoe UI" panose="020B0502040204020203" pitchFamily="34" charset="0"/>
              </a:rPr>
              <a:t>&lt;20% fixed</a:t>
            </a:r>
            <a:endParaRPr lang="it-IT" sz="1200" dirty="0">
              <a:latin typeface="Segoe UI" panose="020B0502040204020203" pitchFamily="34" charset="0"/>
            </a:endParaRP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53505FBF-EA6F-E73D-ADE5-1D58D34EE533}"/>
              </a:ext>
            </a:extLst>
          </p:cNvPr>
          <p:cNvSpPr txBox="1"/>
          <p:nvPr/>
        </p:nvSpPr>
        <p:spPr>
          <a:xfrm>
            <a:off x="4051720" y="4620952"/>
            <a:ext cx="10222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Segoe UI" panose="020B0502040204020203" pitchFamily="34" charset="0"/>
              </a:rPr>
              <a:t>Group 3</a:t>
            </a:r>
            <a:br>
              <a:rPr lang="en-US" sz="1200" b="1" dirty="0">
                <a:latin typeface="Segoe UI" panose="020B0502040204020203" pitchFamily="34" charset="0"/>
              </a:rPr>
            </a:br>
            <a:r>
              <a:rPr lang="en-US" sz="1200" dirty="0">
                <a:latin typeface="Segoe UI" panose="020B0502040204020203" pitchFamily="34" charset="0"/>
              </a:rPr>
              <a:t>20-50%</a:t>
            </a:r>
            <a:endParaRPr lang="it-IT" sz="1200" dirty="0">
              <a:latin typeface="Segoe UI" panose="020B0502040204020203" pitchFamily="34" charset="0"/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E3654B3C-8EF2-E1BB-715A-57B658DE6BF0}"/>
              </a:ext>
            </a:extLst>
          </p:cNvPr>
          <p:cNvSpPr txBox="1"/>
          <p:nvPr/>
        </p:nvSpPr>
        <p:spPr>
          <a:xfrm>
            <a:off x="4989070" y="4620952"/>
            <a:ext cx="10222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Segoe UI" panose="020B0502040204020203" pitchFamily="34" charset="0"/>
              </a:rPr>
              <a:t>Group 4</a:t>
            </a:r>
            <a:br>
              <a:rPr lang="en-US" sz="1200" b="1" dirty="0">
                <a:latin typeface="Segoe UI" panose="020B0502040204020203" pitchFamily="34" charset="0"/>
              </a:rPr>
            </a:br>
            <a:r>
              <a:rPr lang="en-US" sz="1200" b="1" dirty="0">
                <a:latin typeface="Segoe UI" panose="020B0502040204020203" pitchFamily="34" charset="0"/>
              </a:rPr>
              <a:t>&gt;</a:t>
            </a:r>
            <a:r>
              <a:rPr lang="en-US" sz="1200" dirty="0">
                <a:latin typeface="Segoe UI" panose="020B0502040204020203" pitchFamily="34" charset="0"/>
              </a:rPr>
              <a:t>50% fixed</a:t>
            </a:r>
            <a:endParaRPr lang="it-IT" sz="1200" dirty="0">
              <a:latin typeface="Segoe UI" panose="020B0502040204020203" pitchFamily="34" charset="0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C4784C6A-6C33-8DAF-92BB-1D83CE46B0F2}"/>
              </a:ext>
            </a:extLst>
          </p:cNvPr>
          <p:cNvSpPr/>
          <p:nvPr/>
        </p:nvSpPr>
        <p:spPr>
          <a:xfrm>
            <a:off x="7457323" y="6240758"/>
            <a:ext cx="4487779" cy="4090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hlinkClick r:id="rId3"/>
              </a:rPr>
              <a:t>https://erranet.org/research-papers/</a:t>
            </a:r>
            <a:r>
              <a:rPr lang="it-IT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pic>
        <p:nvPicPr>
          <p:cNvPr id="33" name="Picture 1">
            <a:extLst>
              <a:ext uri="{FF2B5EF4-FFF2-40B4-BE49-F238E27FC236}">
                <a16:creationId xmlns:a16="http://schemas.microsoft.com/office/drawing/2014/main" id="{909A8E77-30EC-2D8B-F709-C9B325BD0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2909" y="177303"/>
            <a:ext cx="668262" cy="66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182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FB4C2-DAF6-047E-C367-254717AFB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E3D96D1-D12B-058A-60DF-86E45BF347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8026" y="2415864"/>
            <a:ext cx="5742614" cy="3352160"/>
          </a:xfrm>
        </p:spPr>
        <p:txBody>
          <a:bodyPr/>
          <a:lstStyle/>
          <a:p>
            <a:pPr>
              <a:buClr>
                <a:srgbClr val="44B5C2"/>
              </a:buClr>
            </a:pPr>
            <a:r>
              <a:rPr lang="en-US" sz="2800" dirty="0"/>
              <a:t>The next move is to use tariff </a:t>
            </a:r>
            <a:br>
              <a:rPr lang="en-US" sz="2800" dirty="0"/>
            </a:br>
            <a:r>
              <a:rPr lang="en-US" sz="2800" dirty="0"/>
              <a:t>design as a tool for future-proof energy system: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44B5C2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time-of-use signals (not only </a:t>
            </a:r>
            <a:br>
              <a:rPr lang="en-US" sz="2800" dirty="0"/>
            </a:br>
            <a:r>
              <a:rPr lang="en-US" sz="2800" dirty="0"/>
              <a:t>network tariff!)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44B5C2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solving double-charging </a:t>
            </a:r>
            <a:br>
              <a:rPr lang="en-US" sz="2800" dirty="0"/>
            </a:br>
            <a:r>
              <a:rPr lang="en-US" sz="2800" dirty="0"/>
              <a:t>for storage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44B5C2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stimulating off-peak </a:t>
            </a:r>
            <a:br>
              <a:rPr lang="en-US" sz="2800" dirty="0"/>
            </a:br>
            <a:r>
              <a:rPr lang="en-US" sz="2800" dirty="0"/>
              <a:t>EV charging at home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3F1F4B7-F4EE-9B8D-691C-3465859CBC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00" y="522574"/>
            <a:ext cx="9142413" cy="486304"/>
          </a:xfrm>
        </p:spPr>
        <p:txBody>
          <a:bodyPr/>
          <a:lstStyle/>
          <a:p>
            <a:r>
              <a:rPr lang="en-US" dirty="0"/>
              <a:t>System Flexibility </a:t>
            </a:r>
            <a:br>
              <a:rPr lang="en-US" dirty="0"/>
            </a:br>
            <a:r>
              <a:rPr lang="en-US" dirty="0"/>
              <a:t>and Tariff Design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F5F9479-54EB-5528-D8B1-B1142A17F72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58800" y="1343278"/>
            <a:ext cx="5998411" cy="1038978"/>
          </a:xfrm>
        </p:spPr>
        <p:txBody>
          <a:bodyPr/>
          <a:lstStyle/>
          <a:p>
            <a:r>
              <a:rPr lang="it-IT" dirty="0"/>
              <a:t>Investment in </a:t>
            </a:r>
            <a:r>
              <a:rPr lang="it-IT" dirty="0" err="1"/>
              <a:t>grid</a:t>
            </a:r>
            <a:r>
              <a:rPr lang="it-IT" dirty="0"/>
              <a:t>-scale storage </a:t>
            </a:r>
            <a:br>
              <a:rPr lang="it-IT" dirty="0"/>
            </a:br>
            <a:r>
              <a:rPr lang="it-IT" dirty="0" err="1"/>
              <a:t>equals</a:t>
            </a:r>
            <a:r>
              <a:rPr lang="it-IT" dirty="0"/>
              <a:t> DSM and smart </a:t>
            </a:r>
            <a:r>
              <a:rPr lang="it-IT" dirty="0" err="1"/>
              <a:t>grids</a:t>
            </a:r>
            <a:r>
              <a:rPr lang="it-IT" dirty="0"/>
              <a:t> </a:t>
            </a:r>
            <a:r>
              <a:rPr lang="it-IT" dirty="0" err="1"/>
              <a:t>among</a:t>
            </a:r>
            <a:r>
              <a:rPr lang="it-IT" dirty="0"/>
              <a:t> </a:t>
            </a:r>
            <a:r>
              <a:rPr lang="it-IT" dirty="0" err="1"/>
              <a:t>measures</a:t>
            </a:r>
            <a:r>
              <a:rPr lang="it-IT" dirty="0"/>
              <a:t> for RES </a:t>
            </a:r>
            <a:r>
              <a:rPr lang="it-IT" dirty="0" err="1"/>
              <a:t>integration</a:t>
            </a:r>
            <a:endParaRPr lang="it-IT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FDF6A578-8BEA-F624-6021-DD5D52D37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2909" y="177303"/>
            <a:ext cx="668262" cy="668262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461DAB66-8BE8-EAF6-CA48-EB9A8A64D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5666" y="2180978"/>
            <a:ext cx="6200060" cy="3677552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777570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90BC4-D460-A9D2-D42C-3E6EBAF86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F42F292-EEF7-D1EC-5005-66D4ECDCAD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8026" y="2187256"/>
            <a:ext cx="5742614" cy="3352160"/>
          </a:xfrm>
        </p:spPr>
        <p:txBody>
          <a:bodyPr/>
          <a:lstStyle/>
          <a:p>
            <a:pPr>
              <a:buClr>
                <a:srgbClr val="44B5C2"/>
              </a:buClr>
            </a:pPr>
            <a:r>
              <a:rPr lang="en-US" sz="2800" dirty="0"/>
              <a:t>Self-consumption is already mainstream across </a:t>
            </a:r>
            <a:r>
              <a:rPr lang="en-US" sz="2800" b="1" dirty="0">
                <a:solidFill>
                  <a:srgbClr val="C00000"/>
                </a:solidFill>
              </a:rPr>
              <a:t>ERRA</a:t>
            </a:r>
            <a:r>
              <a:rPr lang="en-US" sz="2800" dirty="0"/>
              <a:t> countries.</a:t>
            </a:r>
          </a:p>
          <a:p>
            <a:pPr>
              <a:buClr>
                <a:srgbClr val="44B5C2"/>
              </a:buClr>
            </a:pPr>
            <a:r>
              <a:rPr lang="en-US" sz="2800" dirty="0"/>
              <a:t>The next step is consolidating clear, consistent rules on how shared consumption within energy communities is metered, billed and benefit-based discounted</a:t>
            </a:r>
          </a:p>
          <a:p>
            <a:pPr>
              <a:buClr>
                <a:srgbClr val="44B5C2"/>
              </a:buClr>
            </a:pPr>
            <a:r>
              <a:rPr lang="en-US" sz="2800" b="1" dirty="0">
                <a:solidFill>
                  <a:srgbClr val="C00000"/>
                </a:solidFill>
              </a:rPr>
              <a:t>ERRA</a:t>
            </a:r>
            <a:r>
              <a:rPr lang="en-US" sz="2800" dirty="0"/>
              <a:t> is active in circulating best practices (Ankara workshop, Oct-25)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B207BC5C-8A12-37B3-07E6-7A81EDA0B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00" y="522574"/>
            <a:ext cx="9142413" cy="486304"/>
          </a:xfrm>
        </p:spPr>
        <p:txBody>
          <a:bodyPr/>
          <a:lstStyle/>
          <a:p>
            <a:r>
              <a:rPr lang="en-US" dirty="0"/>
              <a:t>Self-consumption and</a:t>
            </a:r>
            <a:br>
              <a:rPr lang="en-US" dirty="0"/>
            </a:br>
            <a:r>
              <a:rPr lang="en-US" dirty="0"/>
              <a:t>Energy Communities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C3EDD29-2285-1B79-B811-E4C629B1C2C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58800" y="1114670"/>
            <a:ext cx="5998411" cy="1038978"/>
          </a:xfrm>
        </p:spPr>
        <p:txBody>
          <a:bodyPr/>
          <a:lstStyle/>
          <a:p>
            <a:r>
              <a:rPr lang="it-IT" dirty="0"/>
              <a:t>High </a:t>
            </a:r>
            <a:r>
              <a:rPr lang="it-IT" dirty="0" err="1"/>
              <a:t>level</a:t>
            </a:r>
            <a:r>
              <a:rPr lang="it-IT" dirty="0"/>
              <a:t> of consumer engagement </a:t>
            </a:r>
            <a:br>
              <a:rPr lang="it-IT" dirty="0"/>
            </a:br>
            <a:r>
              <a:rPr lang="it-IT" dirty="0"/>
              <a:t>in the energy </a:t>
            </a:r>
            <a:r>
              <a:rPr lang="it-IT" dirty="0" err="1"/>
              <a:t>transition</a:t>
            </a:r>
            <a:endParaRPr lang="it-IT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844D673A-D6E1-B9BC-B236-5E6B85DCB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2909" y="177303"/>
            <a:ext cx="668262" cy="668262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0A29F065-BECD-1693-A2B1-D1AD9D501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0640" y="1144292"/>
            <a:ext cx="4882763" cy="2642044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A3939D65-CB3D-5AC4-4673-A17A1BCF9B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0640" y="3949649"/>
            <a:ext cx="4848728" cy="2802187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036E12E9-B921-AB4F-1A0A-DB4398D7DFBC}"/>
              </a:ext>
            </a:extLst>
          </p:cNvPr>
          <p:cNvSpPr/>
          <p:nvPr/>
        </p:nvSpPr>
        <p:spPr>
          <a:xfrm>
            <a:off x="598026" y="6036224"/>
            <a:ext cx="5452979" cy="4127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hlinkClick r:id="rId5"/>
              </a:rPr>
              <a:t>https://erranet.org/erra-workshop-energy-communities/</a:t>
            </a:r>
            <a:endParaRPr lang="it-IT" sz="1600"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875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9E3AA-77AD-C409-3DAF-64827E244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97A83F6-9C71-9224-76F4-71035EE8AB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8026" y="2163192"/>
            <a:ext cx="4154448" cy="3481598"/>
          </a:xfrm>
        </p:spPr>
        <p:txBody>
          <a:bodyPr/>
          <a:lstStyle/>
          <a:p>
            <a:pPr>
              <a:buClr>
                <a:srgbClr val="44B5C2"/>
              </a:buClr>
            </a:pPr>
            <a:r>
              <a:rPr lang="en-US" sz="2800" dirty="0"/>
              <a:t>A mark of regulatory practice: the large majority of </a:t>
            </a:r>
            <a:r>
              <a:rPr lang="en-US" sz="2800" b="1" dirty="0">
                <a:solidFill>
                  <a:srgbClr val="C00000"/>
                </a:solidFill>
              </a:rPr>
              <a:t>ERRA </a:t>
            </a:r>
            <a:r>
              <a:rPr lang="en-US" sz="2800" dirty="0"/>
              <a:t>regulators actively and systematically track </a:t>
            </a:r>
            <a:br>
              <a:rPr lang="en-US" sz="2800" dirty="0"/>
            </a:br>
            <a:r>
              <a:rPr lang="en-US" sz="2800" dirty="0"/>
              <a:t>cross-subsidies between customer categories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0EA53B3-4B62-4556-85D7-FC16EF9E45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00" y="522574"/>
            <a:ext cx="9142413" cy="486304"/>
          </a:xfrm>
        </p:spPr>
        <p:txBody>
          <a:bodyPr/>
          <a:lstStyle/>
          <a:p>
            <a:r>
              <a:rPr lang="en-US" dirty="0"/>
              <a:t>Analysis of cross-subsidies </a:t>
            </a:r>
            <a:br>
              <a:rPr lang="en-US" dirty="0"/>
            </a:br>
            <a:r>
              <a:rPr lang="en-US" dirty="0"/>
              <a:t>between customer categories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C279D33-E4D0-E421-8A5E-B5EB5B7924A0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42227" y="1190734"/>
            <a:ext cx="5998411" cy="1038978"/>
          </a:xfrm>
        </p:spPr>
        <p:txBody>
          <a:bodyPr/>
          <a:lstStyle/>
          <a:p>
            <a:r>
              <a:rPr lang="en-US" dirty="0"/>
              <a:t>Full public disclosure makes explicit </a:t>
            </a:r>
            <a:br>
              <a:rPr lang="en-US" dirty="0"/>
            </a:br>
            <a:r>
              <a:rPr lang="en-US" dirty="0"/>
              <a:t>the subsidy policy rationale</a:t>
            </a:r>
            <a:endParaRPr lang="it-IT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6AB1E675-DE9E-1CF8-307D-D0CAAF328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2909" y="177303"/>
            <a:ext cx="668262" cy="66826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EFC535C-949B-4CE2-2A05-C50A3F377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3291" y="1883333"/>
            <a:ext cx="6650392" cy="3960006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978933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2495550" y="2235835"/>
            <a:ext cx="7191375" cy="1504950"/>
          </a:xfrm>
        </p:spPr>
        <p:txBody>
          <a:bodyPr/>
          <a:lstStyle/>
          <a:p>
            <a:r>
              <a:rPr lang="en-US" dirty="0"/>
              <a:t>DSO network tariff structure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2495549" y="3740785"/>
            <a:ext cx="7191375" cy="639763"/>
          </a:xfrm>
        </p:spPr>
        <p:txBody>
          <a:bodyPr/>
          <a:lstStyle/>
          <a:p>
            <a:r>
              <a:rPr lang="en-US" dirty="0"/>
              <a:t>A report from </a:t>
            </a:r>
            <a:r>
              <a:rPr lang="en-US" b="1" dirty="0">
                <a:solidFill>
                  <a:srgbClr val="C00000"/>
                </a:solidFill>
              </a:rPr>
              <a:t>ERRA</a:t>
            </a:r>
            <a:r>
              <a:rPr lang="en-US" dirty="0"/>
              <a:t>, and more</a:t>
            </a:r>
          </a:p>
          <a:p>
            <a:endParaRPr lang="en-US" dirty="0"/>
          </a:p>
          <a:p>
            <a:r>
              <a:rPr lang="en-US" b="1" i="0" dirty="0"/>
              <a:t>luca.loschiavo@erranet.org</a:t>
            </a:r>
          </a:p>
        </p:txBody>
      </p:sp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</TotalTime>
  <Words>554</Words>
  <Application>Microsoft Office PowerPoint</Application>
  <PresentationFormat>Personalizzato</PresentationFormat>
  <Paragraphs>68</Paragraphs>
  <Slides>9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9</vt:i4>
      </vt:variant>
    </vt:vector>
  </HeadingPairs>
  <TitlesOfParts>
    <vt:vector size="18" baseType="lpstr">
      <vt:lpstr>Arial</vt:lpstr>
      <vt:lpstr>Segoe UI</vt:lpstr>
      <vt:lpstr>Roboto</vt:lpstr>
      <vt:lpstr>Inter-Regular</vt:lpstr>
      <vt:lpstr>굴림체</vt:lpstr>
      <vt:lpstr>Calibri</vt:lpstr>
      <vt:lpstr>Custom Design</vt:lpstr>
      <vt:lpstr>1_Custom Design</vt:lpstr>
      <vt:lpstr>4_Custom Design</vt:lpstr>
      <vt:lpstr>Presentazione standard di PowerPoint</vt:lpstr>
      <vt:lpstr>ERRA as a shared platform  for regulatory leadership</vt:lpstr>
      <vt:lpstr>Principles formally specified  in regulations for DSO tariff design</vt:lpstr>
      <vt:lpstr>Structure  of Distribution Tariffs /1</vt:lpstr>
      <vt:lpstr>Structure  of Distribution Tariffs /2</vt:lpstr>
      <vt:lpstr>System Flexibility  and Tariff Design</vt:lpstr>
      <vt:lpstr>Self-consumption and Energy Communities </vt:lpstr>
      <vt:lpstr>Analysis of cross-subsidies  between customer categories</vt:lpstr>
      <vt:lpstr>DSO network tariff structure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Luca Vincenzo Nicola Lo Schiavo</cp:lastModifiedBy>
  <cp:revision>26</cp:revision>
  <dcterms:created xsi:type="dcterms:W3CDTF">2026-05-14T13:05:40Z</dcterms:created>
  <dcterms:modified xsi:type="dcterms:W3CDTF">2026-08-31T13:10:42Z</dcterms:modified>
</cp:coreProperties>
</file>